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Impact" panose="020B0806030902050204" pitchFamily="34" charset="0"/>
      <p:regular r:id="rId12"/>
    </p:embeddedFont>
    <p:embeddedFont>
      <p:font typeface="Lato" panose="020F0502020204030204" pitchFamily="34" charset="0"/>
      <p:regular r:id="rId13"/>
      <p:bold r:id="rId14"/>
      <p:italic r:id="rId15"/>
      <p:boldItalic r:id="rId16"/>
    </p:embeddedFont>
    <p:embeddedFont>
      <p:font typeface="Work Sans" panose="020F0502020204030204"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8" d="100"/>
          <a:sy n="128" d="100"/>
        </p:scale>
        <p:origin x="1134" y="33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269177e3d9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269177e3d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269177e3d9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269177e3d9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269177e3d9_0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269177e3d9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269177e3d9_0_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269177e3d9_0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269177e3d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269177e3d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269177e3d9_0_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269177e3d9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269177e3d9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269177e3d9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269177e3d9_1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269177e3d9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 Image">
  <p:cSld name="CUSTOM_1">
    <p:spTree>
      <p:nvGrpSpPr>
        <p:cNvPr id="1" name="Shape 50"/>
        <p:cNvGrpSpPr/>
        <p:nvPr/>
      </p:nvGrpSpPr>
      <p:grpSpPr>
        <a:xfrm>
          <a:off x="0" y="0"/>
          <a:ext cx="0" cy="0"/>
          <a:chOff x="0" y="0"/>
          <a:chExt cx="0" cy="0"/>
        </a:xfrm>
      </p:grpSpPr>
      <p:pic>
        <p:nvPicPr>
          <p:cNvPr id="51" name="Google Shape;51;p13" descr="Abstract background."/>
          <p:cNvPicPr preferRelativeResize="0"/>
          <p:nvPr/>
        </p:nvPicPr>
        <p:blipFill>
          <a:blip r:embed="rId2">
            <a:alphaModFix amt="80000"/>
          </a:blip>
          <a:stretch>
            <a:fillRect/>
          </a:stretch>
        </p:blipFill>
        <p:spPr>
          <a:xfrm rot="10800000">
            <a:off x="0" y="0"/>
            <a:ext cx="9144000" cy="5143500"/>
          </a:xfrm>
          <a:prstGeom prst="rect">
            <a:avLst/>
          </a:prstGeom>
          <a:noFill/>
          <a:ln>
            <a:noFill/>
          </a:ln>
        </p:spPr>
      </p:pic>
      <p:sp>
        <p:nvSpPr>
          <p:cNvPr id="52" name="Google Shape;52;p13"/>
          <p:cNvSpPr>
            <a:spLocks noGrp="1"/>
          </p:cNvSpPr>
          <p:nvPr>
            <p:ph type="pic" idx="2"/>
          </p:nvPr>
        </p:nvSpPr>
        <p:spPr>
          <a:xfrm>
            <a:off x="4634650" y="7375"/>
            <a:ext cx="4509300" cy="5143500"/>
          </a:xfrm>
          <a:prstGeom prst="rect">
            <a:avLst/>
          </a:prstGeom>
          <a:noFill/>
          <a:ln>
            <a:noFill/>
          </a:ln>
        </p:spPr>
      </p:sp>
      <p:sp>
        <p:nvSpPr>
          <p:cNvPr id="53" name="Google Shape;53;p13"/>
          <p:cNvSpPr txBox="1">
            <a:spLocks noGrp="1"/>
          </p:cNvSpPr>
          <p:nvPr>
            <p:ph type="title"/>
          </p:nvPr>
        </p:nvSpPr>
        <p:spPr>
          <a:xfrm>
            <a:off x="118775" y="390949"/>
            <a:ext cx="4395900" cy="2106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54" name="Google Shape;54;p13"/>
          <p:cNvSpPr txBox="1">
            <a:spLocks noGrp="1"/>
          </p:cNvSpPr>
          <p:nvPr>
            <p:ph type="subTitle" idx="1"/>
          </p:nvPr>
        </p:nvSpPr>
        <p:spPr>
          <a:xfrm>
            <a:off x="126525" y="95069"/>
            <a:ext cx="3673800" cy="3105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
              <a:buFont typeface="Work Sans"/>
              <a:buNone/>
              <a:defRPr>
                <a:latin typeface="Work Sans"/>
                <a:ea typeface="Work Sans"/>
                <a:cs typeface="Work Sans"/>
                <a:sym typeface="Work Sans"/>
              </a:defRPr>
            </a:lvl1pPr>
            <a:lvl2pPr lvl="1">
              <a:spcBef>
                <a:spcPts val="0"/>
              </a:spcBef>
              <a:spcAft>
                <a:spcPts val="0"/>
              </a:spcAft>
              <a:buClr>
                <a:schemeClr val="lt1"/>
              </a:buClr>
              <a:buSzPts val="800"/>
              <a:buFont typeface="Work Sans"/>
              <a:buNone/>
              <a:defRPr sz="800">
                <a:solidFill>
                  <a:schemeClr val="lt1"/>
                </a:solidFill>
              </a:defRPr>
            </a:lvl2pPr>
            <a:lvl3pPr lvl="2">
              <a:spcBef>
                <a:spcPts val="0"/>
              </a:spcBef>
              <a:spcAft>
                <a:spcPts val="0"/>
              </a:spcAft>
              <a:buClr>
                <a:schemeClr val="lt1"/>
              </a:buClr>
              <a:buSzPts val="800"/>
              <a:buFont typeface="Work Sans"/>
              <a:buNone/>
              <a:defRPr sz="800">
                <a:solidFill>
                  <a:schemeClr val="lt1"/>
                </a:solidFill>
              </a:defRPr>
            </a:lvl3pPr>
            <a:lvl4pPr lvl="3">
              <a:spcBef>
                <a:spcPts val="0"/>
              </a:spcBef>
              <a:spcAft>
                <a:spcPts val="0"/>
              </a:spcAft>
              <a:buClr>
                <a:schemeClr val="lt1"/>
              </a:buClr>
              <a:buSzPts val="800"/>
              <a:buFont typeface="Work Sans"/>
              <a:buNone/>
              <a:defRPr sz="800">
                <a:solidFill>
                  <a:schemeClr val="lt1"/>
                </a:solidFill>
              </a:defRPr>
            </a:lvl4pPr>
            <a:lvl5pPr lvl="4">
              <a:spcBef>
                <a:spcPts val="0"/>
              </a:spcBef>
              <a:spcAft>
                <a:spcPts val="0"/>
              </a:spcAft>
              <a:buClr>
                <a:schemeClr val="lt1"/>
              </a:buClr>
              <a:buSzPts val="800"/>
              <a:buFont typeface="Work Sans"/>
              <a:buNone/>
              <a:defRPr sz="800">
                <a:solidFill>
                  <a:schemeClr val="lt1"/>
                </a:solidFill>
              </a:defRPr>
            </a:lvl5pPr>
            <a:lvl6pPr lvl="5">
              <a:spcBef>
                <a:spcPts val="0"/>
              </a:spcBef>
              <a:spcAft>
                <a:spcPts val="0"/>
              </a:spcAft>
              <a:buClr>
                <a:schemeClr val="lt1"/>
              </a:buClr>
              <a:buSzPts val="800"/>
              <a:buFont typeface="Work Sans"/>
              <a:buNone/>
              <a:defRPr sz="800">
                <a:solidFill>
                  <a:schemeClr val="lt1"/>
                </a:solidFill>
              </a:defRPr>
            </a:lvl6pPr>
            <a:lvl7pPr lvl="6">
              <a:spcBef>
                <a:spcPts val="0"/>
              </a:spcBef>
              <a:spcAft>
                <a:spcPts val="0"/>
              </a:spcAft>
              <a:buClr>
                <a:schemeClr val="lt1"/>
              </a:buClr>
              <a:buSzPts val="800"/>
              <a:buFont typeface="Work Sans"/>
              <a:buNone/>
              <a:defRPr sz="800">
                <a:solidFill>
                  <a:schemeClr val="lt1"/>
                </a:solidFill>
              </a:defRPr>
            </a:lvl7pPr>
            <a:lvl8pPr lvl="7">
              <a:spcBef>
                <a:spcPts val="0"/>
              </a:spcBef>
              <a:spcAft>
                <a:spcPts val="0"/>
              </a:spcAft>
              <a:buClr>
                <a:schemeClr val="lt1"/>
              </a:buClr>
              <a:buSzPts val="800"/>
              <a:buFont typeface="Work Sans"/>
              <a:buNone/>
              <a:defRPr sz="800">
                <a:solidFill>
                  <a:schemeClr val="lt1"/>
                </a:solidFill>
              </a:defRPr>
            </a:lvl8pPr>
            <a:lvl9pPr lvl="8">
              <a:spcBef>
                <a:spcPts val="0"/>
              </a:spcBef>
              <a:spcAft>
                <a:spcPts val="0"/>
              </a:spcAft>
              <a:buClr>
                <a:schemeClr val="lt1"/>
              </a:buClr>
              <a:buSzPts val="800"/>
              <a:buFont typeface="Work Sans"/>
              <a:buNone/>
              <a:defRPr sz="800">
                <a:solidFill>
                  <a:schemeClr val="lt1"/>
                </a:solidFill>
              </a:defRPr>
            </a:lvl9pPr>
          </a:lstStyle>
          <a:p>
            <a:endParaRPr/>
          </a:p>
        </p:txBody>
      </p:sp>
      <p:sp>
        <p:nvSpPr>
          <p:cNvPr id="55" name="Google Shape;55;p13"/>
          <p:cNvSpPr txBox="1">
            <a:spLocks noGrp="1"/>
          </p:cNvSpPr>
          <p:nvPr>
            <p:ph type="body" idx="3"/>
          </p:nvPr>
        </p:nvSpPr>
        <p:spPr>
          <a:xfrm>
            <a:off x="120975" y="3104000"/>
            <a:ext cx="4395900" cy="1752600"/>
          </a:xfrm>
          <a:prstGeom prst="rect">
            <a:avLst/>
          </a:prstGeom>
        </p:spPr>
        <p:txBody>
          <a:bodyPr spcFirstLastPara="1" wrap="square" lIns="91425" tIns="91425" rIns="91425" bIns="91425" anchor="b" anchorCtr="0">
            <a:normAutofit/>
          </a:bodyPr>
          <a:lstStyle>
            <a:lvl1pPr marL="457200" lvl="0" indent="-342900">
              <a:spcBef>
                <a:spcPts val="0"/>
              </a:spcBef>
              <a:spcAft>
                <a:spcPts val="0"/>
              </a:spcAft>
              <a:buClr>
                <a:schemeClr val="lt1"/>
              </a:buClr>
              <a:buSzPts val="1800"/>
              <a:buFont typeface="Work Sans"/>
              <a:buChar char="●"/>
              <a:defRPr/>
            </a:lvl1pPr>
            <a:lvl2pPr marL="914400" lvl="1" indent="-317500">
              <a:spcBef>
                <a:spcPts val="0"/>
              </a:spcBef>
              <a:spcAft>
                <a:spcPts val="0"/>
              </a:spcAft>
              <a:buClr>
                <a:schemeClr val="lt1"/>
              </a:buClr>
              <a:buSzPts val="1400"/>
              <a:buFont typeface="Work Sans"/>
              <a:buChar char="○"/>
              <a:defRPr/>
            </a:lvl2pPr>
            <a:lvl3pPr marL="1371600" lvl="2" indent="-317500">
              <a:spcBef>
                <a:spcPts val="0"/>
              </a:spcBef>
              <a:spcAft>
                <a:spcPts val="0"/>
              </a:spcAft>
              <a:buClr>
                <a:schemeClr val="lt1"/>
              </a:buClr>
              <a:buSzPts val="1400"/>
              <a:buFont typeface="Work Sans"/>
              <a:buChar char="■"/>
              <a:defRPr/>
            </a:lvl3pPr>
            <a:lvl4pPr marL="1828800" lvl="3" indent="-317500">
              <a:spcBef>
                <a:spcPts val="0"/>
              </a:spcBef>
              <a:spcAft>
                <a:spcPts val="0"/>
              </a:spcAft>
              <a:buClr>
                <a:schemeClr val="lt1"/>
              </a:buClr>
              <a:buSzPts val="1400"/>
              <a:buFont typeface="Work Sans"/>
              <a:buChar char="●"/>
              <a:defRPr/>
            </a:lvl4pPr>
            <a:lvl5pPr marL="2286000" lvl="4" indent="-317500">
              <a:spcBef>
                <a:spcPts val="0"/>
              </a:spcBef>
              <a:spcAft>
                <a:spcPts val="0"/>
              </a:spcAft>
              <a:buClr>
                <a:schemeClr val="lt1"/>
              </a:buClr>
              <a:buSzPts val="1400"/>
              <a:buFont typeface="Work Sans"/>
              <a:buChar char="○"/>
              <a:defRPr/>
            </a:lvl5pPr>
            <a:lvl6pPr marL="2743200" lvl="5" indent="-317500">
              <a:spcBef>
                <a:spcPts val="0"/>
              </a:spcBef>
              <a:spcAft>
                <a:spcPts val="0"/>
              </a:spcAft>
              <a:buClr>
                <a:schemeClr val="lt1"/>
              </a:buClr>
              <a:buSzPts val="1400"/>
              <a:buFont typeface="Work Sans"/>
              <a:buChar char="■"/>
              <a:defRPr/>
            </a:lvl6pPr>
            <a:lvl7pPr marL="3200400" lvl="6" indent="-317500">
              <a:spcBef>
                <a:spcPts val="0"/>
              </a:spcBef>
              <a:spcAft>
                <a:spcPts val="0"/>
              </a:spcAft>
              <a:buClr>
                <a:schemeClr val="lt1"/>
              </a:buClr>
              <a:buSzPts val="1400"/>
              <a:buFont typeface="Work Sans"/>
              <a:buChar char="●"/>
              <a:defRPr/>
            </a:lvl7pPr>
            <a:lvl8pPr marL="3657600" lvl="7" indent="-317500">
              <a:spcBef>
                <a:spcPts val="0"/>
              </a:spcBef>
              <a:spcAft>
                <a:spcPts val="0"/>
              </a:spcAft>
              <a:buClr>
                <a:schemeClr val="lt1"/>
              </a:buClr>
              <a:buSzPts val="1400"/>
              <a:buFont typeface="Work Sans"/>
              <a:buChar char="○"/>
              <a:defRPr/>
            </a:lvl8pPr>
            <a:lvl9pPr marL="4114800" lvl="8" indent="-317500">
              <a:spcBef>
                <a:spcPts val="0"/>
              </a:spcBef>
              <a:spcAft>
                <a:spcPts val="0"/>
              </a:spcAft>
              <a:buClr>
                <a:schemeClr val="lt1"/>
              </a:buClr>
              <a:buSzPts val="1400"/>
              <a:buFont typeface="Work Sans"/>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0" y="0"/>
            <a:ext cx="9144000" cy="5143498"/>
          </a:xfrm>
          <a:prstGeom prst="rect">
            <a:avLst/>
          </a:prstGeom>
          <a:noFill/>
          <a:ln>
            <a:noFill/>
          </a:ln>
          <a:effectLst>
            <a:outerShdw blurRad="57150" dist="19050" dir="5400000" algn="bl" rotWithShape="0">
              <a:srgbClr val="000000">
                <a:alpha val="50000"/>
              </a:srgbClr>
            </a:outerShdw>
          </a:effectLst>
        </p:spPr>
      </p:pic>
      <p:sp>
        <p:nvSpPr>
          <p:cNvPr id="61" name="Google Shape;61;p14"/>
          <p:cNvSpPr txBox="1">
            <a:spLocks noGrp="1"/>
          </p:cNvSpPr>
          <p:nvPr>
            <p:ph type="ctrTitle"/>
          </p:nvPr>
        </p:nvSpPr>
        <p:spPr>
          <a:xfrm>
            <a:off x="311708" y="281050"/>
            <a:ext cx="8520600" cy="205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a:solidFill>
                  <a:srgbClr val="FF0000"/>
                </a:solidFill>
              </a:rPr>
              <a:t>Exploring the history of Nashville’s Historic city Cemetery</a:t>
            </a:r>
            <a:endParaRPr b="1">
              <a:solidFill>
                <a:srgbClr val="FF0000"/>
              </a:solidFill>
            </a:endParaRPr>
          </a:p>
        </p:txBody>
      </p:sp>
      <p:sp>
        <p:nvSpPr>
          <p:cNvPr id="62" name="Google Shape;62;p14"/>
          <p:cNvSpPr txBox="1">
            <a:spLocks noGrp="1"/>
          </p:cNvSpPr>
          <p:nvPr>
            <p:ph type="subTitle" idx="1"/>
          </p:nvPr>
        </p:nvSpPr>
        <p:spPr>
          <a:xfrm>
            <a:off x="311700" y="263225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solidFill>
                  <a:srgbClr val="FF0000"/>
                </a:solidFill>
                <a:latin typeface="Impact"/>
                <a:ea typeface="Impact"/>
                <a:cs typeface="Impact"/>
                <a:sym typeface="Impact"/>
              </a:rPr>
              <a:t>A walk Through Time</a:t>
            </a:r>
            <a:endParaRPr>
              <a:solidFill>
                <a:srgbClr val="FF0000"/>
              </a:solidFill>
              <a:latin typeface="Impact"/>
              <a:ea typeface="Impact"/>
              <a:cs typeface="Impact"/>
              <a:sym typeface="Impact"/>
            </a:endParaRPr>
          </a:p>
        </p:txBody>
      </p:sp>
      <p:sp>
        <p:nvSpPr>
          <p:cNvPr id="63" name="Google Shape;63;p14"/>
          <p:cNvSpPr txBox="1"/>
          <p:nvPr/>
        </p:nvSpPr>
        <p:spPr>
          <a:xfrm>
            <a:off x="1570350" y="3821125"/>
            <a:ext cx="6003300" cy="114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0000"/>
                </a:solidFill>
              </a:rPr>
              <a:t>Presented by: Cyrus Gilchrist Director of Nashville Tourism</a:t>
            </a:r>
            <a:endParaRPr sz="1800" b="1">
              <a:solidFill>
                <a:srgbClr val="FF0000"/>
              </a:solidFill>
            </a:endParaRPr>
          </a:p>
          <a:p>
            <a:pPr marL="0" lvl="0" indent="0" algn="ctr" rtl="0">
              <a:spcBef>
                <a:spcPts val="0"/>
              </a:spcBef>
              <a:spcAft>
                <a:spcPts val="0"/>
              </a:spcAft>
              <a:buNone/>
            </a:pPr>
            <a:r>
              <a:rPr lang="en" sz="1800" b="1">
                <a:solidFill>
                  <a:srgbClr val="FF0000"/>
                </a:solidFill>
              </a:rPr>
              <a:t>Date: 01-16-2025</a:t>
            </a:r>
            <a:endParaRPr sz="1800" b="1">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49100" y="1684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Established in 1822 Nashville’s Historic Cemetery is Nashville's Oldest outdoor Museum! </a:t>
            </a:r>
            <a:endParaRPr/>
          </a:p>
        </p:txBody>
      </p:sp>
      <p:sp>
        <p:nvSpPr>
          <p:cNvPr id="69" name="Google Shape;69;p15"/>
          <p:cNvSpPr txBox="1">
            <a:spLocks noGrp="1"/>
          </p:cNvSpPr>
          <p:nvPr>
            <p:ph type="body" idx="1"/>
          </p:nvPr>
        </p:nvSpPr>
        <p:spPr>
          <a:xfrm>
            <a:off x="311700" y="1152475"/>
            <a:ext cx="8520600" cy="12099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1200"/>
              </a:spcAft>
              <a:buNone/>
            </a:pPr>
            <a:r>
              <a:rPr lang="en"/>
              <a:t>Through research of mostly handwritten documents we can study the past learning about common illness, literacy, racial equality, and even the brutal effects of the Civil War. Below I have ranked the top ten illnesses recorded from 1846-1979. (Important to note that I’ve excluded Unknown and Not Known which were also in the top ten originally).</a:t>
            </a:r>
            <a:endParaRPr/>
          </a:p>
        </p:txBody>
      </p:sp>
      <p:pic>
        <p:nvPicPr>
          <p:cNvPr id="70" name="Google Shape;70;p15"/>
          <p:cNvPicPr preferRelativeResize="0"/>
          <p:nvPr/>
        </p:nvPicPr>
        <p:blipFill>
          <a:blip r:embed="rId3">
            <a:alphaModFix/>
          </a:blip>
          <a:stretch>
            <a:fillRect/>
          </a:stretch>
        </p:blipFill>
        <p:spPr>
          <a:xfrm>
            <a:off x="2196588" y="2293000"/>
            <a:ext cx="4750824" cy="2850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482975" y="-1"/>
            <a:ext cx="4395900" cy="2106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None/>
            </a:pPr>
            <a:r>
              <a:rPr lang="en" sz="1800"/>
              <a:t>Nashville’s Historic Cemetery Had to Expand in 1856 to accompany all of the graves. Covering 27 acres and over 20,000 graves.</a:t>
            </a:r>
            <a:endParaRPr sz="1800"/>
          </a:p>
        </p:txBody>
      </p:sp>
      <p:sp>
        <p:nvSpPr>
          <p:cNvPr id="76" name="Google Shape;76;p16"/>
          <p:cNvSpPr txBox="1">
            <a:spLocks noGrp="1"/>
          </p:cNvSpPr>
          <p:nvPr>
            <p:ph type="body" idx="3"/>
          </p:nvPr>
        </p:nvSpPr>
        <p:spPr>
          <a:xfrm>
            <a:off x="-105525" y="1816675"/>
            <a:ext cx="2782800" cy="2389500"/>
          </a:xfrm>
          <a:prstGeom prst="rect">
            <a:avLst/>
          </a:prstGeom>
        </p:spPr>
        <p:txBody>
          <a:bodyPr spcFirstLastPara="1" wrap="square" lIns="91425" tIns="91425" rIns="91425" bIns="91425" anchor="b" anchorCtr="0">
            <a:normAutofit fontScale="62500" lnSpcReduction="10000"/>
          </a:bodyPr>
          <a:lstStyle/>
          <a:p>
            <a:pPr marL="457200" lvl="0" indent="0" algn="l" rtl="0">
              <a:spcBef>
                <a:spcPts val="0"/>
              </a:spcBef>
              <a:spcAft>
                <a:spcPts val="1200"/>
              </a:spcAft>
              <a:buNone/>
            </a:pPr>
            <a:r>
              <a:rPr lang="en">
                <a:solidFill>
                  <a:schemeClr val="dk1"/>
                </a:solidFill>
              </a:rPr>
              <a:t>As you can see there was a huge spike in Burial’s between year 1864-1866. This could be a result of two major events. The Civil War which reigned on from 1861 to 1865 including the battle of Nashville which killed over 6000 confederate soldiers in two days! (Dec 15-16 1864). The second event took place in september of 1866 which began the cholera epidemic! “The Blue Death”</a:t>
            </a:r>
            <a:endParaRPr>
              <a:solidFill>
                <a:schemeClr val="dk1"/>
              </a:solidFill>
            </a:endParaRPr>
          </a:p>
        </p:txBody>
      </p:sp>
      <p:pic>
        <p:nvPicPr>
          <p:cNvPr id="77" name="Google Shape;77;p16"/>
          <p:cNvPicPr preferRelativeResize="0"/>
          <p:nvPr/>
        </p:nvPicPr>
        <p:blipFill>
          <a:blip r:embed="rId3">
            <a:alphaModFix/>
          </a:blip>
          <a:stretch>
            <a:fillRect/>
          </a:stretch>
        </p:blipFill>
        <p:spPr>
          <a:xfrm>
            <a:off x="2903775" y="1495200"/>
            <a:ext cx="6240224" cy="3648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118775" y="390949"/>
            <a:ext cx="4395900" cy="2106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83" name="Google Shape;83;p17"/>
          <p:cNvSpPr txBox="1">
            <a:spLocks noGrp="1"/>
          </p:cNvSpPr>
          <p:nvPr>
            <p:ph type="subTitle" idx="1"/>
          </p:nvPr>
        </p:nvSpPr>
        <p:spPr>
          <a:xfrm>
            <a:off x="126525" y="95069"/>
            <a:ext cx="3673800" cy="310500"/>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1200"/>
              </a:spcAft>
              <a:buNone/>
            </a:pPr>
            <a:endParaRPr/>
          </a:p>
        </p:txBody>
      </p:sp>
      <p:sp>
        <p:nvSpPr>
          <p:cNvPr id="84" name="Google Shape;84;p17"/>
          <p:cNvSpPr txBox="1">
            <a:spLocks noGrp="1"/>
          </p:cNvSpPr>
          <p:nvPr>
            <p:ph type="body" idx="3"/>
          </p:nvPr>
        </p:nvSpPr>
        <p:spPr>
          <a:xfrm>
            <a:off x="4748100" y="278050"/>
            <a:ext cx="4395900" cy="1752600"/>
          </a:xfrm>
          <a:prstGeom prst="rect">
            <a:avLst/>
          </a:prstGeom>
        </p:spPr>
        <p:txBody>
          <a:bodyPr spcFirstLastPara="1" wrap="square" lIns="91425" tIns="91425" rIns="91425" bIns="91425" anchor="b" anchorCtr="0">
            <a:normAutofit fontScale="77500" lnSpcReduction="10000"/>
          </a:bodyPr>
          <a:lstStyle/>
          <a:p>
            <a:pPr marL="0" lvl="0" indent="0" algn="l" rtl="0">
              <a:spcBef>
                <a:spcPts val="0"/>
              </a:spcBef>
              <a:spcAft>
                <a:spcPts val="1200"/>
              </a:spcAft>
              <a:buNone/>
            </a:pPr>
            <a:r>
              <a:rPr lang="en"/>
              <a:t>September of 1866 had more burials than any other month of any year. Most people affected by the Cholera epidemic where Immigrants and African Americans who were living in the Reconstruction areas from the civil war. These areas where in rough condition resulting in poor living conditions lacking in clean water and proper hygiene.</a:t>
            </a:r>
            <a:endParaRPr/>
          </a:p>
        </p:txBody>
      </p:sp>
      <p:pic>
        <p:nvPicPr>
          <p:cNvPr id="85" name="Google Shape;85;p17"/>
          <p:cNvPicPr preferRelativeResize="0"/>
          <p:nvPr/>
        </p:nvPicPr>
        <p:blipFill>
          <a:blip r:embed="rId3">
            <a:alphaModFix/>
          </a:blip>
          <a:stretch>
            <a:fillRect/>
          </a:stretch>
        </p:blipFill>
        <p:spPr>
          <a:xfrm>
            <a:off x="4819475" y="2242402"/>
            <a:ext cx="4324525" cy="2901100"/>
          </a:xfrm>
          <a:prstGeom prst="rect">
            <a:avLst/>
          </a:prstGeom>
          <a:noFill/>
          <a:ln>
            <a:noFill/>
          </a:ln>
        </p:spPr>
      </p:pic>
      <p:pic>
        <p:nvPicPr>
          <p:cNvPr id="86" name="Google Shape;86;p17"/>
          <p:cNvPicPr preferRelativeResize="0"/>
          <p:nvPr/>
        </p:nvPicPr>
        <p:blipFill>
          <a:blip r:embed="rId4">
            <a:alphaModFix/>
          </a:blip>
          <a:stretch>
            <a:fillRect/>
          </a:stretch>
        </p:blipFill>
        <p:spPr>
          <a:xfrm>
            <a:off x="0" y="-6775"/>
            <a:ext cx="4514725"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90"/>
        <p:cNvGrpSpPr/>
        <p:nvPr/>
      </p:nvGrpSpPr>
      <p:grpSpPr>
        <a:xfrm>
          <a:off x="0" y="0"/>
          <a:ext cx="0" cy="0"/>
          <a:chOff x="0" y="0"/>
          <a:chExt cx="0" cy="0"/>
        </a:xfrm>
      </p:grpSpPr>
      <p:pic>
        <p:nvPicPr>
          <p:cNvPr id="91" name="Google Shape;91;p18"/>
          <p:cNvPicPr preferRelativeResize="0"/>
          <p:nvPr/>
        </p:nvPicPr>
        <p:blipFill>
          <a:blip r:embed="rId3">
            <a:alphaModFix/>
          </a:blip>
          <a:stretch>
            <a:fillRect/>
          </a:stretch>
        </p:blipFill>
        <p:spPr>
          <a:xfrm>
            <a:off x="459745" y="2571750"/>
            <a:ext cx="3914556" cy="2348725"/>
          </a:xfrm>
          <a:prstGeom prst="rect">
            <a:avLst/>
          </a:prstGeom>
          <a:noFill/>
          <a:ln>
            <a:noFill/>
          </a:ln>
        </p:spPr>
      </p:pic>
      <p:sp>
        <p:nvSpPr>
          <p:cNvPr id="92" name="Google Shape;92;p18"/>
          <p:cNvSpPr txBox="1"/>
          <p:nvPr/>
        </p:nvSpPr>
        <p:spPr>
          <a:xfrm>
            <a:off x="0" y="0"/>
            <a:ext cx="4463100" cy="290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accent1"/>
                </a:solidFill>
                <a:latin typeface="Lato"/>
                <a:ea typeface="Lato"/>
                <a:cs typeface="Lato"/>
                <a:sym typeface="Lato"/>
              </a:rPr>
              <a:t>There are a few notable individuals buried at Nashville City Cemetery. </a:t>
            </a:r>
            <a:endParaRPr sz="1300">
              <a:solidFill>
                <a:schemeClr val="accent1"/>
              </a:solidFill>
              <a:latin typeface="Lato"/>
              <a:ea typeface="Lato"/>
              <a:cs typeface="Lato"/>
              <a:sym typeface="Lato"/>
            </a:endParaRPr>
          </a:p>
          <a:p>
            <a:pPr marL="0" lvl="0" indent="0" algn="ctr" rtl="0">
              <a:spcBef>
                <a:spcPts val="0"/>
              </a:spcBef>
              <a:spcAft>
                <a:spcPts val="0"/>
              </a:spcAft>
              <a:buNone/>
            </a:pPr>
            <a:r>
              <a:rPr lang="en" sz="1300">
                <a:solidFill>
                  <a:schemeClr val="accent1"/>
                </a:solidFill>
                <a:latin typeface="Lato"/>
                <a:ea typeface="Lato"/>
                <a:cs typeface="Lato"/>
                <a:sym typeface="Lato"/>
              </a:rPr>
              <a:t>Captain William Driver who coined the name “Old Glory” for the US flag. </a:t>
            </a:r>
            <a:endParaRPr sz="1300">
              <a:solidFill>
                <a:schemeClr val="accent1"/>
              </a:solidFill>
              <a:latin typeface="Lato"/>
              <a:ea typeface="Lato"/>
              <a:cs typeface="Lato"/>
              <a:sym typeface="Lato"/>
            </a:endParaRPr>
          </a:p>
          <a:p>
            <a:pPr marL="0" lvl="0" indent="0" algn="ctr" rtl="0">
              <a:spcBef>
                <a:spcPts val="0"/>
              </a:spcBef>
              <a:spcAft>
                <a:spcPts val="0"/>
              </a:spcAft>
              <a:buNone/>
            </a:pPr>
            <a:r>
              <a:rPr lang="en" sz="1300">
                <a:solidFill>
                  <a:schemeClr val="accent1"/>
                </a:solidFill>
                <a:latin typeface="Lato"/>
                <a:ea typeface="Lato"/>
                <a:cs typeface="Lato"/>
                <a:sym typeface="Lato"/>
              </a:rPr>
              <a:t>James Robertson who is recognized as one of the founders of Nashville. </a:t>
            </a:r>
            <a:endParaRPr sz="1300">
              <a:solidFill>
                <a:schemeClr val="accent1"/>
              </a:solidFill>
              <a:latin typeface="Lato"/>
              <a:ea typeface="Lato"/>
              <a:cs typeface="Lato"/>
              <a:sym typeface="Lato"/>
            </a:endParaRPr>
          </a:p>
          <a:p>
            <a:pPr marL="0" lvl="0" indent="0" algn="ctr" rtl="0">
              <a:spcBef>
                <a:spcPts val="0"/>
              </a:spcBef>
              <a:spcAft>
                <a:spcPts val="0"/>
              </a:spcAft>
              <a:buNone/>
            </a:pPr>
            <a:r>
              <a:rPr lang="en" sz="1300">
                <a:solidFill>
                  <a:schemeClr val="accent1"/>
                </a:solidFill>
                <a:latin typeface="Lato"/>
                <a:ea typeface="Lato"/>
                <a:cs typeface="Lato"/>
                <a:sym typeface="Lato"/>
              </a:rPr>
              <a:t>President Polk, J.K. (whose remains have been moved and placed under his personal monument) </a:t>
            </a:r>
            <a:endParaRPr sz="1300">
              <a:solidFill>
                <a:schemeClr val="accent1"/>
              </a:solidFill>
              <a:latin typeface="Lato"/>
              <a:ea typeface="Lato"/>
              <a:cs typeface="Lato"/>
              <a:sym typeface="Lato"/>
            </a:endParaRPr>
          </a:p>
          <a:p>
            <a:pPr marL="0" lvl="0" indent="0" algn="ctr" rtl="0">
              <a:spcBef>
                <a:spcPts val="0"/>
              </a:spcBef>
              <a:spcAft>
                <a:spcPts val="0"/>
              </a:spcAft>
              <a:buNone/>
            </a:pPr>
            <a:r>
              <a:rPr lang="en" sz="1300">
                <a:solidFill>
                  <a:schemeClr val="accent1"/>
                </a:solidFill>
                <a:latin typeface="Lato"/>
                <a:ea typeface="Lato"/>
                <a:cs typeface="Lato"/>
                <a:sym typeface="Lato"/>
              </a:rPr>
              <a:t>Mabel Imes and Ella Sheppard who were singers playing a crucial role in preserving and promoting African American Spiritual practices.</a:t>
            </a:r>
            <a:endParaRPr sz="1300">
              <a:solidFill>
                <a:schemeClr val="accent1"/>
              </a:solidFill>
              <a:latin typeface="Lato"/>
              <a:ea typeface="Lato"/>
              <a:cs typeface="Lato"/>
              <a:sym typeface="Lato"/>
            </a:endParaRPr>
          </a:p>
          <a:p>
            <a:pPr marL="0" lvl="0" indent="0" algn="ctr" rtl="0">
              <a:spcBef>
                <a:spcPts val="0"/>
              </a:spcBef>
              <a:spcAft>
                <a:spcPts val="0"/>
              </a:spcAft>
              <a:buNone/>
            </a:pPr>
            <a:endParaRPr sz="1300">
              <a:solidFill>
                <a:schemeClr val="accent1"/>
              </a:solidFill>
              <a:latin typeface="Lato"/>
              <a:ea typeface="Lato"/>
              <a:cs typeface="Lato"/>
              <a:sym typeface="Lato"/>
            </a:endParaRPr>
          </a:p>
        </p:txBody>
      </p:sp>
      <p:sp>
        <p:nvSpPr>
          <p:cNvPr id="93" name="Google Shape;93;p18"/>
          <p:cNvSpPr txBox="1"/>
          <p:nvPr/>
        </p:nvSpPr>
        <p:spPr>
          <a:xfrm>
            <a:off x="5502350" y="4194050"/>
            <a:ext cx="2481900" cy="89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chemeClr val="lt1"/>
              </a:solidFill>
              <a:latin typeface="Lato"/>
              <a:ea typeface="Lato"/>
              <a:cs typeface="Lato"/>
              <a:sym typeface="Lato"/>
            </a:endParaRPr>
          </a:p>
        </p:txBody>
      </p:sp>
      <p:sp>
        <p:nvSpPr>
          <p:cNvPr id="94" name="Google Shape;94;p18"/>
          <p:cNvSpPr txBox="1"/>
          <p:nvPr/>
        </p:nvSpPr>
        <p:spPr>
          <a:xfrm>
            <a:off x="6003250" y="3147400"/>
            <a:ext cx="2481900" cy="62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chemeClr val="accent1"/>
              </a:solidFill>
              <a:latin typeface="Lato"/>
              <a:ea typeface="Lato"/>
              <a:cs typeface="Lato"/>
              <a:sym typeface="Lato"/>
            </a:endParaRPr>
          </a:p>
        </p:txBody>
      </p:sp>
      <p:pic>
        <p:nvPicPr>
          <p:cNvPr id="95" name="Google Shape;95;p18"/>
          <p:cNvPicPr preferRelativeResize="0"/>
          <p:nvPr/>
        </p:nvPicPr>
        <p:blipFill>
          <a:blip r:embed="rId4">
            <a:alphaModFix/>
          </a:blip>
          <a:stretch>
            <a:fillRect/>
          </a:stretch>
        </p:blipFill>
        <p:spPr>
          <a:xfrm>
            <a:off x="5817162" y="-104675"/>
            <a:ext cx="1928813" cy="2571750"/>
          </a:xfrm>
          <a:prstGeom prst="rect">
            <a:avLst/>
          </a:prstGeom>
          <a:noFill/>
          <a:ln>
            <a:noFill/>
          </a:ln>
        </p:spPr>
      </p:pic>
      <p:pic>
        <p:nvPicPr>
          <p:cNvPr id="96" name="Google Shape;96;p18"/>
          <p:cNvPicPr preferRelativeResize="0"/>
          <p:nvPr/>
        </p:nvPicPr>
        <p:blipFill>
          <a:blip r:embed="rId5">
            <a:alphaModFix/>
          </a:blip>
          <a:stretch>
            <a:fillRect/>
          </a:stretch>
        </p:blipFill>
        <p:spPr>
          <a:xfrm>
            <a:off x="4936700" y="2392961"/>
            <a:ext cx="3613200" cy="2706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0"/>
        <p:cNvGrpSpPr/>
        <p:nvPr/>
      </p:nvGrpSpPr>
      <p:grpSpPr>
        <a:xfrm>
          <a:off x="0" y="0"/>
          <a:ext cx="0" cy="0"/>
          <a:chOff x="0" y="0"/>
          <a:chExt cx="0" cy="0"/>
        </a:xfrm>
      </p:grpSpPr>
      <p:sp>
        <p:nvSpPr>
          <p:cNvPr id="101" name="Google Shape;101;p19"/>
          <p:cNvSpPr txBox="1"/>
          <p:nvPr/>
        </p:nvSpPr>
        <p:spPr>
          <a:xfrm>
            <a:off x="627975" y="381275"/>
            <a:ext cx="5181000" cy="1435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latin typeface="Lato"/>
                <a:ea typeface="Lato"/>
                <a:cs typeface="Lato"/>
                <a:sym typeface="Lato"/>
              </a:rPr>
              <a:t>Although there are  a few popular and influential people buried here we also know that there is a very large number of children and infants buried here that were never even named. </a:t>
            </a:r>
            <a:endParaRPr sz="1800"/>
          </a:p>
        </p:txBody>
      </p:sp>
      <p:pic>
        <p:nvPicPr>
          <p:cNvPr id="102" name="Google Shape;102;p19"/>
          <p:cNvPicPr preferRelativeResize="0"/>
          <p:nvPr/>
        </p:nvPicPr>
        <p:blipFill>
          <a:blip r:embed="rId3">
            <a:alphaModFix/>
          </a:blip>
          <a:stretch>
            <a:fillRect/>
          </a:stretch>
        </p:blipFill>
        <p:spPr>
          <a:xfrm>
            <a:off x="583125" y="1972400"/>
            <a:ext cx="3698375" cy="2483300"/>
          </a:xfrm>
          <a:prstGeom prst="rect">
            <a:avLst/>
          </a:prstGeom>
          <a:noFill/>
          <a:ln>
            <a:noFill/>
          </a:ln>
        </p:spPr>
      </p:pic>
      <p:cxnSp>
        <p:nvCxnSpPr>
          <p:cNvPr id="103" name="Google Shape;103;p19"/>
          <p:cNvCxnSpPr/>
          <p:nvPr/>
        </p:nvCxnSpPr>
        <p:spPr>
          <a:xfrm rot="10800000" flipH="1">
            <a:off x="3498775" y="2257725"/>
            <a:ext cx="2743800" cy="381300"/>
          </a:xfrm>
          <a:prstGeom prst="straightConnector1">
            <a:avLst/>
          </a:prstGeom>
          <a:noFill/>
          <a:ln w="9525" cap="flat" cmpd="sng">
            <a:solidFill>
              <a:schemeClr val="dk2"/>
            </a:solidFill>
            <a:prstDash val="solid"/>
            <a:round/>
            <a:headEnd type="oval" w="med" len="med"/>
            <a:tailEnd type="oval" w="med" len="med"/>
          </a:ln>
        </p:spPr>
      </p:cxnSp>
      <p:cxnSp>
        <p:nvCxnSpPr>
          <p:cNvPr id="104" name="Google Shape;104;p19"/>
          <p:cNvCxnSpPr/>
          <p:nvPr/>
        </p:nvCxnSpPr>
        <p:spPr>
          <a:xfrm rot="10800000" flipH="1">
            <a:off x="3506250" y="3558450"/>
            <a:ext cx="2721300" cy="134700"/>
          </a:xfrm>
          <a:prstGeom prst="straightConnector1">
            <a:avLst/>
          </a:prstGeom>
          <a:noFill/>
          <a:ln w="9525" cap="flat" cmpd="sng">
            <a:solidFill>
              <a:schemeClr val="dk2"/>
            </a:solidFill>
            <a:prstDash val="solid"/>
            <a:round/>
            <a:headEnd type="oval" w="med" len="med"/>
            <a:tailEnd type="oval" w="med" len="med"/>
          </a:ln>
        </p:spPr>
      </p:cxnSp>
      <p:sp>
        <p:nvSpPr>
          <p:cNvPr id="105" name="Google Shape;105;p19"/>
          <p:cNvSpPr txBox="1"/>
          <p:nvPr/>
        </p:nvSpPr>
        <p:spPr>
          <a:xfrm>
            <a:off x="6197625" y="2085825"/>
            <a:ext cx="2481900" cy="62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1"/>
                </a:solidFill>
                <a:latin typeface="Lato"/>
                <a:ea typeface="Lato"/>
                <a:cs typeface="Lato"/>
                <a:sym typeface="Lato"/>
              </a:rPr>
              <a:t>Excluding “none” we can see that Child was one of the higher burial rates. (children under 18)</a:t>
            </a:r>
            <a:endParaRPr sz="1300">
              <a:solidFill>
                <a:schemeClr val="lt1"/>
              </a:solidFill>
              <a:latin typeface="Lato"/>
              <a:ea typeface="Lato"/>
              <a:cs typeface="Lato"/>
              <a:sym typeface="Lato"/>
            </a:endParaRPr>
          </a:p>
        </p:txBody>
      </p:sp>
      <p:sp>
        <p:nvSpPr>
          <p:cNvPr id="106" name="Google Shape;106;p19"/>
          <p:cNvSpPr txBox="1"/>
          <p:nvPr/>
        </p:nvSpPr>
        <p:spPr>
          <a:xfrm>
            <a:off x="6144000" y="3386625"/>
            <a:ext cx="30000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chemeClr val="lt1"/>
                </a:solidFill>
                <a:latin typeface="Lato"/>
                <a:ea typeface="Lato"/>
                <a:cs typeface="Lato"/>
                <a:sym typeface="Lato"/>
              </a:rPr>
              <a:t>A large amount of #Value! Returns were infants of…… Meaning a significant increase in the “infant” count.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p:nvPr/>
        </p:nvSpPr>
        <p:spPr>
          <a:xfrm>
            <a:off x="1599875" y="441075"/>
            <a:ext cx="6384600" cy="11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2"/>
                </a:solidFill>
              </a:rPr>
              <a:t>Nashville City Cemetery Is a place worth Preserving. A historically significant location that gives us insight to social and economic disparities, war torn cities, disease and medical practices of the 18th and 19th century. Nashville city cemetery was put on the National Register of historic places with restoration started in 2006 which is now complete.</a:t>
            </a:r>
            <a:endParaRPr sz="1800">
              <a:solidFill>
                <a:schemeClr val="lt2"/>
              </a:solidFill>
            </a:endParaRPr>
          </a:p>
        </p:txBody>
      </p:sp>
      <p:pic>
        <p:nvPicPr>
          <p:cNvPr id="112" name="Google Shape;112;p20"/>
          <p:cNvPicPr preferRelativeResize="0"/>
          <p:nvPr/>
        </p:nvPicPr>
        <p:blipFill>
          <a:blip r:embed="rId3">
            <a:alphaModFix/>
          </a:blip>
          <a:stretch>
            <a:fillRect/>
          </a:stretch>
        </p:blipFill>
        <p:spPr>
          <a:xfrm>
            <a:off x="2524125" y="2245800"/>
            <a:ext cx="4095750" cy="2771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16"/>
        <p:cNvGrpSpPr/>
        <p:nvPr/>
      </p:nvGrpSpPr>
      <p:grpSpPr>
        <a:xfrm>
          <a:off x="0" y="0"/>
          <a:ext cx="0" cy="0"/>
          <a:chOff x="0" y="0"/>
          <a:chExt cx="0" cy="0"/>
        </a:xfrm>
      </p:grpSpPr>
      <p:pic>
        <p:nvPicPr>
          <p:cNvPr id="117" name="Google Shape;117;p21"/>
          <p:cNvPicPr preferRelativeResize="0"/>
          <p:nvPr/>
        </p:nvPicPr>
        <p:blipFill>
          <a:blip r:embed="rId3">
            <a:alphaModFix/>
          </a:blip>
          <a:stretch>
            <a:fillRect/>
          </a:stretch>
        </p:blipFill>
        <p:spPr>
          <a:xfrm>
            <a:off x="3894700" y="657900"/>
            <a:ext cx="5249300" cy="4007150"/>
          </a:xfrm>
          <a:prstGeom prst="rect">
            <a:avLst/>
          </a:prstGeom>
          <a:noFill/>
          <a:ln>
            <a:noFill/>
          </a:ln>
        </p:spPr>
      </p:pic>
      <p:sp>
        <p:nvSpPr>
          <p:cNvPr id="118" name="Google Shape;118;p21"/>
          <p:cNvSpPr txBox="1"/>
          <p:nvPr/>
        </p:nvSpPr>
        <p:spPr>
          <a:xfrm>
            <a:off x="157000" y="613050"/>
            <a:ext cx="3558600" cy="391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434343"/>
                </a:solidFill>
              </a:rPr>
              <a:t>A day in the park? How about a day at the graves?! </a:t>
            </a:r>
            <a:endParaRPr sz="1800">
              <a:solidFill>
                <a:srgbClr val="434343"/>
              </a:solidFill>
            </a:endParaRPr>
          </a:p>
          <a:p>
            <a:pPr marL="0" lvl="0" indent="0" algn="l" rtl="0">
              <a:spcBef>
                <a:spcPts val="0"/>
              </a:spcBef>
              <a:spcAft>
                <a:spcPts val="0"/>
              </a:spcAft>
              <a:buNone/>
            </a:pPr>
            <a:r>
              <a:rPr lang="en" sz="1800">
                <a:solidFill>
                  <a:srgbClr val="434343"/>
                </a:solidFill>
              </a:rPr>
              <a:t>Come and explore Nashville's largest outdoor Museum with activities such as historical walking tours, outdoor scavenger hunts, a civil war tour, and even the annual weed wrangle. Or feel free to relax with the dead and enjoy the beauty that the master gardener’s have created amongst the unique historical monuments.</a:t>
            </a:r>
            <a:endParaRPr sz="1800">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22"/>
          <p:cNvPicPr preferRelativeResize="0"/>
          <p:nvPr/>
        </p:nvPicPr>
        <p:blipFill>
          <a:blip r:embed="rId3">
            <a:alphaModFix/>
          </a:blip>
          <a:stretch>
            <a:fillRect/>
          </a:stretch>
        </p:blipFill>
        <p:spPr>
          <a:xfrm>
            <a:off x="0" y="0"/>
            <a:ext cx="9144000" cy="5143500"/>
          </a:xfrm>
          <a:prstGeom prst="rect">
            <a:avLst/>
          </a:prstGeom>
          <a:noFill/>
          <a:ln>
            <a:noFill/>
          </a:ln>
        </p:spPr>
      </p:pic>
      <p:sp>
        <p:nvSpPr>
          <p:cNvPr id="124" name="Google Shape;124;p22"/>
          <p:cNvSpPr txBox="1"/>
          <p:nvPr/>
        </p:nvSpPr>
        <p:spPr>
          <a:xfrm>
            <a:off x="1102975" y="1749350"/>
            <a:ext cx="4343700" cy="179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F0000"/>
                </a:solidFill>
              </a:rPr>
              <a:t>The Nashville Historic City Cemetery is more than a resting place; it is a living testament to the city’s rich history.</a:t>
            </a:r>
            <a:endParaRPr sz="1800">
              <a:solidFill>
                <a:srgbClr val="FF0000"/>
              </a:solidFill>
            </a:endParaRPr>
          </a:p>
          <a:p>
            <a:pPr marL="0" lvl="0" indent="0" algn="l" rtl="0">
              <a:spcBef>
                <a:spcPts val="0"/>
              </a:spcBef>
              <a:spcAft>
                <a:spcPts val="0"/>
              </a:spcAft>
              <a:buNone/>
            </a:pPr>
            <a:r>
              <a:rPr lang="en" sz="1800">
                <a:solidFill>
                  <a:srgbClr val="FF0000"/>
                </a:solidFill>
              </a:rPr>
              <a:t>Through the good work of the Sexton’s we were able to collect and keep data. This data allows us to study, learn, and educate future generations. The Nashville Historic Cemetery is a beautiful place of reflection, remembrance, and heritage. Come Explore the history and take a walk through time.</a:t>
            </a:r>
            <a:endParaRPr sz="1800">
              <a:solidFill>
                <a:srgbClr val="FF0000"/>
              </a:solidFill>
            </a:endParaRPr>
          </a:p>
        </p:txBody>
      </p:sp>
      <p:sp>
        <p:nvSpPr>
          <p:cNvPr id="125" name="Google Shape;125;p22"/>
          <p:cNvSpPr txBox="1"/>
          <p:nvPr/>
        </p:nvSpPr>
        <p:spPr>
          <a:xfrm>
            <a:off x="3476325" y="119600"/>
            <a:ext cx="5554800" cy="47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0000"/>
                </a:solidFill>
              </a:rPr>
              <a:t>https://thenashvillecitycemetery.org/cemetery-history</a:t>
            </a:r>
            <a:endParaRPr sz="1800">
              <a:solidFill>
                <a:srgbClr val="FF0000"/>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630</Words>
  <Application>Microsoft Office PowerPoint</Application>
  <PresentationFormat>On-screen Show (16:9)</PresentationFormat>
  <Paragraphs>23</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Impact</vt:lpstr>
      <vt:lpstr>Lato</vt:lpstr>
      <vt:lpstr>Work Sans</vt:lpstr>
      <vt:lpstr>Simple Dark</vt:lpstr>
      <vt:lpstr>Exploring the history of Nashville’s Historic city Cemetery</vt:lpstr>
      <vt:lpstr>Established in 1822 Nashville’s Historic Cemetery is Nashville's Oldest outdoor Museum! </vt:lpstr>
      <vt:lpstr>Nashville’s Historic Cemetery Had to Expand in 1856 to accompany all of the graves. Covering 27 acres and over 20,000 graves.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Cyrus Gilchrist</dc:creator>
  <cp:lastModifiedBy>Cyrus Gilchrist</cp:lastModifiedBy>
  <cp:revision>1</cp:revision>
  <dcterms:modified xsi:type="dcterms:W3CDTF">2025-01-16T19:54:02Z</dcterms:modified>
</cp:coreProperties>
</file>